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22"/>
  </p:notesMasterIdLst>
  <p:handoutMasterIdLst>
    <p:handoutMasterId r:id="rId23"/>
  </p:handoutMasterIdLst>
  <p:sldIdLst>
    <p:sldId id="256" r:id="rId5"/>
    <p:sldId id="464" r:id="rId6"/>
    <p:sldId id="519" r:id="rId7"/>
    <p:sldId id="497" r:id="rId8"/>
    <p:sldId id="501" r:id="rId9"/>
    <p:sldId id="515" r:id="rId10"/>
    <p:sldId id="502" r:id="rId11"/>
    <p:sldId id="503" r:id="rId12"/>
    <p:sldId id="504" r:id="rId13"/>
    <p:sldId id="520" r:id="rId14"/>
    <p:sldId id="500" r:id="rId15"/>
    <p:sldId id="505" r:id="rId16"/>
    <p:sldId id="499" r:id="rId17"/>
    <p:sldId id="514" r:id="rId18"/>
    <p:sldId id="511" r:id="rId19"/>
    <p:sldId id="512" r:id="rId20"/>
    <p:sldId id="518" r:id="rId2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E3A"/>
    <a:srgbClr val="F18A00"/>
    <a:srgbClr val="278F01"/>
    <a:srgbClr val="FFC800"/>
    <a:srgbClr val="A5002D"/>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33C02-39AE-4DF0-9F46-8A644AF97200}" v="43" dt="2022-11-04T10:34:41.8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78189" autoAdjust="0"/>
  </p:normalViewPr>
  <p:slideViewPr>
    <p:cSldViewPr>
      <p:cViewPr varScale="1">
        <p:scale>
          <a:sx n="86" d="100"/>
          <a:sy n="86" d="100"/>
        </p:scale>
        <p:origin x="2154" y="96"/>
      </p:cViewPr>
      <p:guideLst>
        <p:guide orient="horz" pos="2160"/>
        <p:guide pos="2880"/>
      </p:guideLst>
    </p:cSldViewPr>
  </p:slideViewPr>
  <p:outlineViewPr>
    <p:cViewPr>
      <p:scale>
        <a:sx n="33" d="100"/>
        <a:sy n="33" d="100"/>
      </p:scale>
      <p:origin x="0" y="452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2</a:t>
            </a:fld>
            <a:endParaRPr lang="nl-NL" sz="1200" baseline="0">
              <a:latin typeface="Times" charset="0"/>
            </a:endParaRPr>
          </a:p>
        </p:txBody>
      </p:sp>
    </p:spTree>
    <p:extLst>
      <p:ext uri="{BB962C8B-B14F-4D97-AF65-F5344CB8AC3E}">
        <p14:creationId xmlns:p14="http://schemas.microsoft.com/office/powerpoint/2010/main" val="209280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3</a:t>
            </a:fld>
            <a:endParaRPr lang="nl-NL" sz="1200" baseline="0">
              <a:latin typeface="Times" charset="0"/>
            </a:endParaRPr>
          </a:p>
        </p:txBody>
      </p:sp>
    </p:spTree>
    <p:extLst>
      <p:ext uri="{BB962C8B-B14F-4D97-AF65-F5344CB8AC3E}">
        <p14:creationId xmlns:p14="http://schemas.microsoft.com/office/powerpoint/2010/main" val="3781284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DF2B8E1-A5BB-427F-BAD3-E54D1106067D}"/>
              </a:ext>
            </a:extLst>
          </p:cNvPr>
          <p:cNvSpPr txBox="1"/>
          <p:nvPr/>
        </p:nvSpPr>
        <p:spPr>
          <a:xfrm>
            <a:off x="1433946" y="4535632"/>
            <a:ext cx="6681355" cy="1200329"/>
          </a:xfrm>
          <a:prstGeom prst="rect">
            <a:avLst/>
          </a:prstGeom>
          <a:noFill/>
        </p:spPr>
        <p:txBody>
          <a:bodyPr wrap="square" rtlCol="0">
            <a:spAutoFit/>
          </a:bodyPr>
          <a:lstStyle/>
          <a:p>
            <a:pPr algn="ctr"/>
            <a:r>
              <a:rPr lang="nl-NL" sz="2400" b="1" dirty="0"/>
              <a:t>BEMESTING P 2 &amp; P8 Calculaties</a:t>
            </a:r>
          </a:p>
          <a:p>
            <a:endParaRPr lang="nl-NL" sz="2400" b="1" dirty="0"/>
          </a:p>
          <a:p>
            <a:r>
              <a:rPr lang="nl-NL" sz="2400" b="1" dirty="0"/>
              <a:t>                              LES 1</a:t>
            </a:r>
          </a:p>
        </p:txBody>
      </p:sp>
      <p:pic>
        <p:nvPicPr>
          <p:cNvPr id="4" name="Afbeelding 3">
            <a:extLst>
              <a:ext uri="{FF2B5EF4-FFF2-40B4-BE49-F238E27FC236}">
                <a16:creationId xmlns:a16="http://schemas.microsoft.com/office/drawing/2014/main" id="{E21F9531-A544-25F3-2955-FE03A27A616D}"/>
              </a:ext>
            </a:extLst>
          </p:cNvPr>
          <p:cNvPicPr>
            <a:picLocks noChangeAspect="1"/>
          </p:cNvPicPr>
          <p:nvPr/>
        </p:nvPicPr>
        <p:blipFill>
          <a:blip r:embed="rId2"/>
          <a:stretch>
            <a:fillRect/>
          </a:stretch>
        </p:blipFill>
        <p:spPr>
          <a:xfrm>
            <a:off x="1619672" y="332656"/>
            <a:ext cx="5692124" cy="2561456"/>
          </a:xfrm>
          <a:prstGeom prst="rect">
            <a:avLst/>
          </a:prstGeom>
        </p:spPr>
      </p:pic>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253331"/>
            <a:ext cx="6633400" cy="4351338"/>
          </a:xfrm>
        </p:spPr>
        <p:txBody>
          <a:bodyPr>
            <a:noAutofit/>
          </a:bodyPr>
          <a:lstStyle/>
          <a:p>
            <a:pPr indent="0">
              <a:buNone/>
            </a:pPr>
            <a:r>
              <a:rPr lang="nl-NL" sz="2400" dirty="0"/>
              <a:t>Rekenen van </a:t>
            </a:r>
            <a:r>
              <a:rPr lang="nl-NL" sz="2400" dirty="0" err="1"/>
              <a:t>mmmol</a:t>
            </a:r>
            <a:r>
              <a:rPr lang="nl-NL" sz="2400" dirty="0"/>
              <a:t>/l naar gram/liter</a:t>
            </a:r>
          </a:p>
          <a:p>
            <a:pPr indent="0">
              <a:buNone/>
            </a:pPr>
            <a:endParaRPr lang="nl-NL" sz="2400" dirty="0"/>
          </a:p>
          <a:p>
            <a:pPr indent="0">
              <a:buNone/>
            </a:pPr>
            <a:r>
              <a:rPr lang="nl-NL" sz="2400" dirty="0"/>
              <a:t>1. De voedingsionen die elke meststof levert: </a:t>
            </a:r>
          </a:p>
          <a:p>
            <a:pPr indent="0">
              <a:buNone/>
            </a:pPr>
            <a:endParaRPr lang="nl-NL" sz="2400" dirty="0"/>
          </a:p>
          <a:p>
            <a:pPr indent="0">
              <a:buNone/>
            </a:pPr>
            <a:r>
              <a:rPr lang="nl-NL" sz="2400" dirty="0"/>
              <a:t>De meststof kalisulfaat (K2SO4) levert </a:t>
            </a:r>
          </a:p>
          <a:p>
            <a:pPr indent="0">
              <a:buNone/>
            </a:pPr>
            <a:r>
              <a:rPr lang="nl-NL" sz="2400" dirty="0"/>
              <a:t>bijvoorbeeld de voedingsionen K+ en SO4</a:t>
            </a:r>
          </a:p>
        </p:txBody>
      </p:sp>
      <p:pic>
        <p:nvPicPr>
          <p:cNvPr id="3" name="Afbeelding 2">
            <a:extLst>
              <a:ext uri="{FF2B5EF4-FFF2-40B4-BE49-F238E27FC236}">
                <a16:creationId xmlns:a16="http://schemas.microsoft.com/office/drawing/2014/main" id="{0F67EF7E-46FE-35D7-5DE3-57500069F2FB}"/>
              </a:ext>
            </a:extLst>
          </p:cNvPr>
          <p:cNvPicPr>
            <a:picLocks noChangeAspect="1"/>
          </p:cNvPicPr>
          <p:nvPr/>
        </p:nvPicPr>
        <p:blipFill>
          <a:blip r:embed="rId2"/>
          <a:stretch>
            <a:fillRect/>
          </a:stretch>
        </p:blipFill>
        <p:spPr>
          <a:xfrm>
            <a:off x="2339752" y="4149080"/>
            <a:ext cx="2466975" cy="1847850"/>
          </a:xfrm>
          <a:prstGeom prst="rect">
            <a:avLst/>
          </a:prstGeom>
        </p:spPr>
      </p:pic>
    </p:spTree>
    <p:extLst>
      <p:ext uri="{BB962C8B-B14F-4D97-AF65-F5344CB8AC3E}">
        <p14:creationId xmlns:p14="http://schemas.microsoft.com/office/powerpoint/2010/main" val="20493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484784"/>
            <a:ext cx="8397488" cy="4351338"/>
          </a:xfrm>
        </p:spPr>
        <p:txBody>
          <a:bodyPr>
            <a:normAutofit/>
          </a:bodyPr>
          <a:lstStyle/>
          <a:p>
            <a:pPr indent="0">
              <a:buNone/>
            </a:pPr>
            <a:r>
              <a:rPr lang="nl-NL" sz="2400" dirty="0"/>
              <a:t>Rekenen van </a:t>
            </a:r>
            <a:r>
              <a:rPr lang="nl-NL" sz="2400" dirty="0" err="1"/>
              <a:t>mmol</a:t>
            </a:r>
            <a:r>
              <a:rPr lang="nl-NL" sz="2400" dirty="0"/>
              <a:t>/l naar gram/l </a:t>
            </a:r>
          </a:p>
        </p:txBody>
      </p:sp>
      <p:sp>
        <p:nvSpPr>
          <p:cNvPr id="3" name="Rechthoek 2">
            <a:extLst>
              <a:ext uri="{FF2B5EF4-FFF2-40B4-BE49-F238E27FC236}">
                <a16:creationId xmlns:a16="http://schemas.microsoft.com/office/drawing/2014/main" id="{2712728C-D166-4343-9014-F942CFEE1223}"/>
              </a:ext>
            </a:extLst>
          </p:cNvPr>
          <p:cNvSpPr/>
          <p:nvPr/>
        </p:nvSpPr>
        <p:spPr>
          <a:xfrm>
            <a:off x="567000" y="2348880"/>
            <a:ext cx="6597288" cy="2308324"/>
          </a:xfrm>
          <a:prstGeom prst="rect">
            <a:avLst/>
          </a:prstGeom>
        </p:spPr>
        <p:txBody>
          <a:bodyPr wrap="square">
            <a:spAutoFit/>
          </a:bodyPr>
          <a:lstStyle/>
          <a:p>
            <a:r>
              <a:rPr lang="nl-NL" sz="2400" dirty="0"/>
              <a:t>2 Het </a:t>
            </a:r>
            <a:r>
              <a:rPr lang="nl-NL" sz="2400" dirty="0" err="1"/>
              <a:t>molgewicht</a:t>
            </a:r>
            <a:r>
              <a:rPr lang="nl-NL" sz="2400" dirty="0"/>
              <a:t> van de meststof, hoeveel gram weegt 1 mol van die meststof: </a:t>
            </a:r>
          </a:p>
          <a:p>
            <a:endParaRPr lang="nl-NL" sz="2400" dirty="0"/>
          </a:p>
          <a:p>
            <a:r>
              <a:rPr lang="nl-NL" sz="2400" dirty="0"/>
              <a:t>Het </a:t>
            </a:r>
            <a:r>
              <a:rPr lang="nl-NL" sz="2400" dirty="0" err="1"/>
              <a:t>molgewicht</a:t>
            </a:r>
            <a:r>
              <a:rPr lang="nl-NL" sz="2400" dirty="0"/>
              <a:t> van kalisulfaat is 174.3. Dat wil zeggen dat 1 mol kalisulfaat een massa heeft van 174.3 gram.</a:t>
            </a:r>
          </a:p>
        </p:txBody>
      </p:sp>
    </p:spTree>
    <p:extLst>
      <p:ext uri="{BB962C8B-B14F-4D97-AF65-F5344CB8AC3E}">
        <p14:creationId xmlns:p14="http://schemas.microsoft.com/office/powerpoint/2010/main" val="17468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6633400" cy="4351338"/>
          </a:xfrm>
        </p:spPr>
        <p:txBody>
          <a:bodyPr>
            <a:normAutofit/>
          </a:bodyPr>
          <a:lstStyle/>
          <a:p>
            <a:pPr indent="0">
              <a:buNone/>
            </a:pPr>
            <a:r>
              <a:rPr lang="nl-NL" sz="2400" dirty="0"/>
              <a:t>Rekenen van </a:t>
            </a:r>
            <a:r>
              <a:rPr lang="nl-NL" sz="2400" dirty="0" err="1"/>
              <a:t>mmol</a:t>
            </a:r>
            <a:r>
              <a:rPr lang="nl-NL" sz="2400" dirty="0"/>
              <a:t>/l naar gram/l </a:t>
            </a:r>
          </a:p>
          <a:p>
            <a:pPr indent="0">
              <a:buNone/>
            </a:pPr>
            <a:endParaRPr lang="nl-NL" sz="2400" dirty="0"/>
          </a:p>
        </p:txBody>
      </p:sp>
      <p:sp>
        <p:nvSpPr>
          <p:cNvPr id="3" name="Rechthoek 2">
            <a:extLst>
              <a:ext uri="{FF2B5EF4-FFF2-40B4-BE49-F238E27FC236}">
                <a16:creationId xmlns:a16="http://schemas.microsoft.com/office/drawing/2014/main" id="{22621260-7F20-4DE0-A5CD-AA64986F7D36}"/>
              </a:ext>
            </a:extLst>
          </p:cNvPr>
          <p:cNvSpPr/>
          <p:nvPr/>
        </p:nvSpPr>
        <p:spPr>
          <a:xfrm>
            <a:off x="323528" y="1911350"/>
            <a:ext cx="8496944" cy="4708981"/>
          </a:xfrm>
          <a:prstGeom prst="rect">
            <a:avLst/>
          </a:prstGeom>
        </p:spPr>
        <p:txBody>
          <a:bodyPr wrap="square">
            <a:spAutoFit/>
          </a:bodyPr>
          <a:lstStyle/>
          <a:p>
            <a:r>
              <a:rPr lang="nl-NL" sz="2400" dirty="0"/>
              <a:t>3. Het </a:t>
            </a:r>
            <a:r>
              <a:rPr lang="nl-NL" sz="2400" dirty="0" err="1"/>
              <a:t>molgewicht</a:t>
            </a:r>
            <a:r>
              <a:rPr lang="nl-NL" sz="2400" dirty="0"/>
              <a:t> van de elementen waaruit de meststof is samengesteld: </a:t>
            </a:r>
          </a:p>
          <a:p>
            <a:endParaRPr lang="nl-NL" sz="2400" dirty="0"/>
          </a:p>
          <a:p>
            <a:r>
              <a:rPr lang="nl-NL" sz="2400" dirty="0"/>
              <a:t>1 mol K2SO4 heeft een massa van 174.3 gram. Deze 174.3 gram is afgerond samengesteld uit:</a:t>
            </a:r>
          </a:p>
          <a:p>
            <a:r>
              <a:rPr lang="nl-NL" sz="2400" dirty="0"/>
              <a:t>• K2 : 2 x 39 = 78 gram;</a:t>
            </a:r>
          </a:p>
          <a:p>
            <a:r>
              <a:rPr lang="nl-NL" sz="2400" dirty="0"/>
              <a:t>• S : 1 x 32 = 32 gram;</a:t>
            </a:r>
          </a:p>
          <a:p>
            <a:r>
              <a:rPr lang="nl-NL" sz="2400" dirty="0"/>
              <a:t>• O4 : 4 x 16 = 64 gram;</a:t>
            </a:r>
          </a:p>
          <a:p>
            <a:endParaRPr lang="nl-NL" dirty="0"/>
          </a:p>
          <a:p>
            <a:r>
              <a:rPr lang="nl-NL" sz="2400" dirty="0"/>
              <a:t>4. Het aantal mollen van de verschillende voedingsionen dat door 1 mol van die meststof wordt geleverd: </a:t>
            </a:r>
          </a:p>
          <a:p>
            <a:r>
              <a:rPr lang="nl-NL" sz="2400" dirty="0"/>
              <a:t>Bij kalisulfaat: 1 mol K2SO4 levert 2 mol K+ en 1 mol SO4</a:t>
            </a:r>
          </a:p>
          <a:p>
            <a:endParaRPr lang="nl-NL" dirty="0"/>
          </a:p>
        </p:txBody>
      </p:sp>
    </p:spTree>
    <p:extLst>
      <p:ext uri="{BB962C8B-B14F-4D97-AF65-F5344CB8AC3E}">
        <p14:creationId xmlns:p14="http://schemas.microsoft.com/office/powerpoint/2010/main" val="3832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Veel voorkomende meststoffen:</a:t>
            </a:r>
          </a:p>
          <a:p>
            <a:pPr indent="0">
              <a:buNone/>
            </a:pPr>
            <a:endParaRPr lang="nl-NL" sz="2400" dirty="0"/>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5" name="Afbeelding 4">
            <a:extLst>
              <a:ext uri="{FF2B5EF4-FFF2-40B4-BE49-F238E27FC236}">
                <a16:creationId xmlns:a16="http://schemas.microsoft.com/office/drawing/2014/main" id="{481C94EB-4733-4973-B469-F4D80587A576}"/>
              </a:ext>
            </a:extLst>
          </p:cNvPr>
          <p:cNvPicPr>
            <a:picLocks noChangeAspect="1"/>
          </p:cNvPicPr>
          <p:nvPr/>
        </p:nvPicPr>
        <p:blipFill>
          <a:blip r:embed="rId2"/>
          <a:stretch>
            <a:fillRect/>
          </a:stretch>
        </p:blipFill>
        <p:spPr>
          <a:xfrm>
            <a:off x="638800" y="2219325"/>
            <a:ext cx="7245568" cy="4696350"/>
          </a:xfrm>
          <a:prstGeom prst="rect">
            <a:avLst/>
          </a:prstGeom>
        </p:spPr>
      </p:pic>
    </p:spTree>
    <p:extLst>
      <p:ext uri="{BB962C8B-B14F-4D97-AF65-F5344CB8AC3E}">
        <p14:creationId xmlns:p14="http://schemas.microsoft.com/office/powerpoint/2010/main" val="227109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Veel voorkomende meststoffen:</a:t>
            </a:r>
          </a:p>
          <a:p>
            <a:pPr indent="0">
              <a:buNone/>
            </a:pPr>
            <a:endParaRPr lang="nl-NL" sz="2400" dirty="0"/>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5" name="Afbeelding 4">
            <a:extLst>
              <a:ext uri="{FF2B5EF4-FFF2-40B4-BE49-F238E27FC236}">
                <a16:creationId xmlns:a16="http://schemas.microsoft.com/office/drawing/2014/main" id="{481C94EB-4733-4973-B469-F4D80587A576}"/>
              </a:ext>
            </a:extLst>
          </p:cNvPr>
          <p:cNvPicPr>
            <a:picLocks noChangeAspect="1"/>
          </p:cNvPicPr>
          <p:nvPr/>
        </p:nvPicPr>
        <p:blipFill>
          <a:blip r:embed="rId2"/>
          <a:stretch>
            <a:fillRect/>
          </a:stretch>
        </p:blipFill>
        <p:spPr>
          <a:xfrm>
            <a:off x="5733107" y="1123528"/>
            <a:ext cx="3172649" cy="2056412"/>
          </a:xfrm>
          <a:prstGeom prst="rect">
            <a:avLst/>
          </a:prstGeom>
        </p:spPr>
      </p:pic>
      <p:sp>
        <p:nvSpPr>
          <p:cNvPr id="4" name="Rechthoek 3">
            <a:extLst>
              <a:ext uri="{FF2B5EF4-FFF2-40B4-BE49-F238E27FC236}">
                <a16:creationId xmlns:a16="http://schemas.microsoft.com/office/drawing/2014/main" id="{D0CF5658-AC60-4968-A5F2-F332DB018E62}"/>
              </a:ext>
            </a:extLst>
          </p:cNvPr>
          <p:cNvSpPr/>
          <p:nvPr/>
        </p:nvSpPr>
        <p:spPr>
          <a:xfrm>
            <a:off x="755576" y="3306124"/>
            <a:ext cx="7147657" cy="3046988"/>
          </a:xfrm>
          <a:prstGeom prst="rect">
            <a:avLst/>
          </a:prstGeom>
        </p:spPr>
        <p:txBody>
          <a:bodyPr wrap="square">
            <a:spAutoFit/>
          </a:bodyPr>
          <a:lstStyle/>
          <a:p>
            <a:r>
              <a:rPr lang="nl-NL" sz="2400" dirty="0"/>
              <a:t>In deze figuur is alleen het </a:t>
            </a:r>
            <a:r>
              <a:rPr lang="nl-NL" sz="2400" dirty="0" err="1"/>
              <a:t>molgewicht</a:t>
            </a:r>
            <a:r>
              <a:rPr lang="nl-NL" sz="2400" dirty="0"/>
              <a:t> van de totale meststof vermeld, niet het </a:t>
            </a:r>
            <a:r>
              <a:rPr lang="nl-NL" sz="2400" dirty="0" err="1"/>
              <a:t>molgewicht</a:t>
            </a:r>
            <a:r>
              <a:rPr lang="nl-NL" sz="2400" dirty="0"/>
              <a:t> van de samenstellende elementen. Om het gewicht van de samenstellende elementen te kunnen bepalen, heb je de volgende figuur nodig. </a:t>
            </a:r>
          </a:p>
          <a:p>
            <a:r>
              <a:rPr lang="nl-NL" sz="2400" dirty="0"/>
              <a:t>In die figuur kun je aflezen, wat de relatieve massa is van elementen die belangrijk zijn bij teelten </a:t>
            </a:r>
          </a:p>
          <a:p>
            <a:r>
              <a:rPr lang="nl-NL" sz="2400" dirty="0"/>
              <a:t>op substraat.</a:t>
            </a:r>
          </a:p>
        </p:txBody>
      </p:sp>
      <p:pic>
        <p:nvPicPr>
          <p:cNvPr id="6" name="Afbeelding 5">
            <a:extLst>
              <a:ext uri="{FF2B5EF4-FFF2-40B4-BE49-F238E27FC236}">
                <a16:creationId xmlns:a16="http://schemas.microsoft.com/office/drawing/2014/main" id="{6A7810E9-CA8F-4D9D-8872-864E820EDA15}"/>
              </a:ext>
            </a:extLst>
          </p:cNvPr>
          <p:cNvPicPr>
            <a:picLocks noChangeAspect="1"/>
          </p:cNvPicPr>
          <p:nvPr/>
        </p:nvPicPr>
        <p:blipFill>
          <a:blip r:embed="rId3"/>
          <a:stretch>
            <a:fillRect/>
          </a:stretch>
        </p:blipFill>
        <p:spPr>
          <a:xfrm>
            <a:off x="7274019" y="5855665"/>
            <a:ext cx="1359597" cy="595444"/>
          </a:xfrm>
          <a:prstGeom prst="rect">
            <a:avLst/>
          </a:prstGeom>
        </p:spPr>
      </p:pic>
    </p:spTree>
    <p:extLst>
      <p:ext uri="{BB962C8B-B14F-4D97-AF65-F5344CB8AC3E}">
        <p14:creationId xmlns:p14="http://schemas.microsoft.com/office/powerpoint/2010/main" val="238529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6093335" cy="1200329"/>
          </a:xfrm>
          <a:prstGeom prst="rect">
            <a:avLst/>
          </a:prstGeom>
        </p:spPr>
        <p:txBody>
          <a:bodyPr wrap="none">
            <a:spAutoFit/>
          </a:bodyPr>
          <a:lstStyle/>
          <a:p>
            <a:r>
              <a:rPr lang="nl-NL" sz="2400" dirty="0"/>
              <a:t>Rekenen van </a:t>
            </a:r>
            <a:r>
              <a:rPr lang="nl-NL" sz="2400" dirty="0" err="1"/>
              <a:t>mmol</a:t>
            </a:r>
            <a:r>
              <a:rPr lang="nl-NL" sz="2400" dirty="0"/>
              <a:t>/l naar gram/l</a:t>
            </a:r>
          </a:p>
          <a:p>
            <a:endParaRPr lang="nl-NL" sz="2400" dirty="0"/>
          </a:p>
          <a:p>
            <a:r>
              <a:rPr lang="nl-NL" sz="2400" dirty="0"/>
              <a:t>Mol gewichten van de voedingselementen: </a:t>
            </a:r>
          </a:p>
        </p:txBody>
      </p:sp>
      <p:pic>
        <p:nvPicPr>
          <p:cNvPr id="8" name="Tijdelijke aanduiding voor inhoud 7">
            <a:extLst>
              <a:ext uri="{FF2B5EF4-FFF2-40B4-BE49-F238E27FC236}">
                <a16:creationId xmlns:a16="http://schemas.microsoft.com/office/drawing/2014/main" id="{4361A06E-B3EB-4872-A74B-06CA8BBB9F82}"/>
              </a:ext>
            </a:extLst>
          </p:cNvPr>
          <p:cNvPicPr>
            <a:picLocks noGrp="1" noChangeAspect="1"/>
          </p:cNvPicPr>
          <p:nvPr>
            <p:ph idx="1"/>
          </p:nvPr>
        </p:nvPicPr>
        <p:blipFill>
          <a:blip r:embed="rId2"/>
          <a:stretch>
            <a:fillRect/>
          </a:stretch>
        </p:blipFill>
        <p:spPr>
          <a:xfrm>
            <a:off x="591987" y="2646109"/>
            <a:ext cx="6681600" cy="2924776"/>
          </a:xfrm>
          <a:prstGeom prst="rect">
            <a:avLst/>
          </a:prstGeom>
        </p:spPr>
      </p:pic>
    </p:spTree>
    <p:extLst>
      <p:ext uri="{BB962C8B-B14F-4D97-AF65-F5344CB8AC3E}">
        <p14:creationId xmlns:p14="http://schemas.microsoft.com/office/powerpoint/2010/main" val="148164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710600" y="1930662"/>
            <a:ext cx="7389792" cy="4351338"/>
          </a:xfrm>
        </p:spPr>
        <p:txBody>
          <a:bodyPr>
            <a:normAutofit/>
          </a:bodyPr>
          <a:lstStyle/>
          <a:p>
            <a:pPr indent="0">
              <a:buNone/>
            </a:pPr>
            <a:r>
              <a:rPr lang="nl-NL" sz="2400" dirty="0"/>
              <a:t>In de volgende les gaan we uitrekenen hoeveel </a:t>
            </a:r>
            <a:r>
              <a:rPr lang="nl-NL" sz="2400" dirty="0" err="1"/>
              <a:t>mmol</a:t>
            </a:r>
            <a:r>
              <a:rPr lang="nl-NL" sz="2400" dirty="0"/>
              <a:t> van elke meststof in elke liter gietwater moet worden opgelost. Daarbij gaan we ervan uit dat de tuinder de volgende vaste meststoffen in huis heeft:</a:t>
            </a:r>
          </a:p>
          <a:p>
            <a:pPr indent="0">
              <a:buNone/>
            </a:pPr>
            <a:r>
              <a:rPr lang="nl-NL" sz="2400" dirty="0"/>
              <a:t>– kalksalpeter;</a:t>
            </a:r>
          </a:p>
          <a:p>
            <a:pPr indent="0">
              <a:buNone/>
            </a:pPr>
            <a:r>
              <a:rPr lang="nl-NL" sz="2400" dirty="0"/>
              <a:t>– </a:t>
            </a:r>
            <a:r>
              <a:rPr lang="nl-NL" sz="2400" dirty="0" err="1"/>
              <a:t>monokalifosfaat</a:t>
            </a:r>
            <a:r>
              <a:rPr lang="nl-NL" sz="2400" dirty="0"/>
              <a:t>;</a:t>
            </a:r>
          </a:p>
          <a:p>
            <a:pPr indent="0">
              <a:buNone/>
            </a:pPr>
            <a:r>
              <a:rPr lang="nl-NL" sz="2400" dirty="0"/>
              <a:t>– ammoniumnitraat;</a:t>
            </a:r>
          </a:p>
          <a:p>
            <a:pPr indent="0">
              <a:buNone/>
            </a:pPr>
            <a:r>
              <a:rPr lang="nl-NL" sz="2400" dirty="0"/>
              <a:t>– bitterzout;</a:t>
            </a:r>
          </a:p>
          <a:p>
            <a:pPr indent="0">
              <a:buNone/>
            </a:pPr>
            <a:r>
              <a:rPr lang="nl-NL" sz="2400" dirty="0"/>
              <a:t>– kalisalpeter;</a:t>
            </a:r>
          </a:p>
          <a:p>
            <a:pPr indent="0">
              <a:buNone/>
            </a:pPr>
            <a:r>
              <a:rPr lang="nl-NL" sz="2400" dirty="0"/>
              <a:t>– kalisulfaat</a:t>
            </a:r>
          </a:p>
        </p:txBody>
      </p:sp>
      <p:sp>
        <p:nvSpPr>
          <p:cNvPr id="3" name="Rechthoek 2">
            <a:extLst>
              <a:ext uri="{FF2B5EF4-FFF2-40B4-BE49-F238E27FC236}">
                <a16:creationId xmlns:a16="http://schemas.microsoft.com/office/drawing/2014/main" id="{7D0AA670-643F-4F82-9FD3-0D9E89387F7B}"/>
              </a:ext>
            </a:extLst>
          </p:cNvPr>
          <p:cNvSpPr/>
          <p:nvPr/>
        </p:nvSpPr>
        <p:spPr>
          <a:xfrm>
            <a:off x="567000" y="1287115"/>
            <a:ext cx="4721164" cy="461665"/>
          </a:xfrm>
          <a:prstGeom prst="rect">
            <a:avLst/>
          </a:prstGeom>
        </p:spPr>
        <p:txBody>
          <a:bodyPr wrap="none">
            <a:spAutoFit/>
          </a:bodyPr>
          <a:lstStyle/>
          <a:p>
            <a:r>
              <a:rPr lang="nl-NL" sz="2400" dirty="0"/>
              <a:t>Rekenen van </a:t>
            </a:r>
            <a:r>
              <a:rPr lang="nl-NL" sz="2400" dirty="0" err="1"/>
              <a:t>mmol</a:t>
            </a:r>
            <a:r>
              <a:rPr lang="nl-NL" sz="2400" dirty="0"/>
              <a:t>/l naar gram/l </a:t>
            </a:r>
          </a:p>
        </p:txBody>
      </p:sp>
      <p:pic>
        <p:nvPicPr>
          <p:cNvPr id="4" name="Afbeelding 3">
            <a:extLst>
              <a:ext uri="{FF2B5EF4-FFF2-40B4-BE49-F238E27FC236}">
                <a16:creationId xmlns:a16="http://schemas.microsoft.com/office/drawing/2014/main" id="{F73815D8-AB75-4CF2-B031-1551A81567B9}"/>
              </a:ext>
            </a:extLst>
          </p:cNvPr>
          <p:cNvPicPr>
            <a:picLocks noChangeAspect="1"/>
          </p:cNvPicPr>
          <p:nvPr/>
        </p:nvPicPr>
        <p:blipFill>
          <a:blip r:embed="rId2"/>
          <a:stretch>
            <a:fillRect/>
          </a:stretch>
        </p:blipFill>
        <p:spPr>
          <a:xfrm>
            <a:off x="5288164" y="3444693"/>
            <a:ext cx="2209800" cy="2066925"/>
          </a:xfrm>
          <a:prstGeom prst="rect">
            <a:avLst/>
          </a:prstGeom>
        </p:spPr>
      </p:pic>
    </p:spTree>
    <p:extLst>
      <p:ext uri="{BB962C8B-B14F-4D97-AF65-F5344CB8AC3E}">
        <p14:creationId xmlns:p14="http://schemas.microsoft.com/office/powerpoint/2010/main" val="10840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744790"/>
            <a:ext cx="6633400" cy="4351338"/>
          </a:xfrm>
        </p:spPr>
        <p:txBody>
          <a:bodyPr>
            <a:normAutofit/>
          </a:bodyPr>
          <a:lstStyle/>
          <a:p>
            <a:pPr indent="0">
              <a:buNone/>
            </a:pPr>
            <a:r>
              <a:rPr lang="nl-NL" sz="2400" dirty="0"/>
              <a:t>Voor les 2 Voedingsschema’s</a:t>
            </a:r>
          </a:p>
          <a:p>
            <a:pPr indent="0">
              <a:buNone/>
            </a:pPr>
            <a:endParaRPr lang="nl-NL" sz="2400" dirty="0"/>
          </a:p>
          <a:p>
            <a:pPr indent="0">
              <a:buNone/>
            </a:pPr>
            <a:r>
              <a:rPr lang="nl-NL" sz="2400" dirty="0"/>
              <a:t>Opdracht kies een gewas uit een van de drie boekjes waar je een advies voor gaat maken.</a:t>
            </a:r>
          </a:p>
          <a:p>
            <a:pPr indent="0">
              <a:buNone/>
            </a:pPr>
            <a:r>
              <a:rPr lang="nl-NL" sz="2400" dirty="0"/>
              <a:t>Motiveer je keuze.</a:t>
            </a:r>
          </a:p>
          <a:p>
            <a:pPr indent="0">
              <a:buNone/>
            </a:pPr>
            <a:endParaRPr lang="nl-NL" sz="2400" dirty="0"/>
          </a:p>
        </p:txBody>
      </p:sp>
    </p:spTree>
    <p:extLst>
      <p:ext uri="{BB962C8B-B14F-4D97-AF65-F5344CB8AC3E}">
        <p14:creationId xmlns:p14="http://schemas.microsoft.com/office/powerpoint/2010/main" val="13538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9000" y="622220"/>
            <a:ext cx="5686822" cy="987425"/>
          </a:xfrm>
        </p:spPr>
        <p:txBody>
          <a:bodyPr>
            <a:normAutofit/>
          </a:bodyPr>
          <a:lstStyle/>
          <a:p>
            <a:r>
              <a:rPr lang="nl-NL" b="1" dirty="0">
                <a:latin typeface="+mn-lt"/>
                <a:ea typeface="ＭＳ Ｐゴシック" charset="0"/>
                <a:cs typeface="ＭＳ Ｐゴシック" charset="0"/>
              </a:rPr>
              <a:t>Calculaties</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539000" y="1728000"/>
            <a:ext cx="5805000" cy="2205056"/>
          </a:xfrm>
        </p:spPr>
        <p:txBody>
          <a:bodyPr>
            <a:noAutofit/>
          </a:bodyPr>
          <a:lstStyle/>
          <a:p>
            <a:pPr indent="0">
              <a:buNone/>
            </a:pPr>
            <a:r>
              <a:rPr lang="nl-NL" sz="2400" dirty="0"/>
              <a:t>Les  1 Evaluatie P7 en rekenen met Mol</a:t>
            </a:r>
          </a:p>
          <a:p>
            <a:pPr indent="0">
              <a:buNone/>
            </a:pPr>
            <a:r>
              <a:rPr lang="nl-NL" sz="2400" dirty="0"/>
              <a:t>Les  2 Werken met standaard voedingsoplossingen</a:t>
            </a:r>
          </a:p>
          <a:p>
            <a:pPr indent="0">
              <a:buNone/>
            </a:pPr>
            <a:r>
              <a:rPr lang="nl-NL" sz="2400" dirty="0"/>
              <a:t>Les  3 Potplanten</a:t>
            </a:r>
          </a:p>
          <a:p>
            <a:pPr indent="0">
              <a:buNone/>
            </a:pPr>
            <a:r>
              <a:rPr lang="nl-NL" sz="2400" dirty="0"/>
              <a:t>Les  4 Groenten en Bloemen</a:t>
            </a:r>
          </a:p>
          <a:p>
            <a:pPr indent="0">
              <a:buNone/>
            </a:pPr>
            <a:r>
              <a:rPr lang="nl-NL" sz="2400" dirty="0"/>
              <a:t>Les  5 Boomkwekerij</a:t>
            </a:r>
          </a:p>
          <a:p>
            <a:pPr indent="0">
              <a:buNone/>
            </a:pPr>
            <a:r>
              <a:rPr lang="nl-NL" sz="2400" dirty="0"/>
              <a:t>Les  6 Jouw advies</a:t>
            </a:r>
          </a:p>
          <a:p>
            <a:pPr indent="0">
              <a:buNone/>
            </a:pPr>
            <a:r>
              <a:rPr lang="nl-NL" sz="2400" dirty="0"/>
              <a:t>Les  7 Presentaties</a:t>
            </a:r>
          </a:p>
          <a:p>
            <a:pPr indent="0">
              <a:buNone/>
            </a:pPr>
            <a:r>
              <a:rPr lang="nl-NL" sz="2400" dirty="0"/>
              <a:t>Les  8 Geen toets </a:t>
            </a:r>
          </a:p>
        </p:txBody>
      </p:sp>
      <p:sp>
        <p:nvSpPr>
          <p:cNvPr id="6" name="Tekstvak 5">
            <a:extLst>
              <a:ext uri="{FF2B5EF4-FFF2-40B4-BE49-F238E27FC236}">
                <a16:creationId xmlns:a16="http://schemas.microsoft.com/office/drawing/2014/main" id="{585FDDD3-2FD5-435E-B29C-18610189F184}"/>
              </a:ext>
            </a:extLst>
          </p:cNvPr>
          <p:cNvSpPr txBox="1"/>
          <p:nvPr/>
        </p:nvSpPr>
        <p:spPr>
          <a:xfrm>
            <a:off x="2987824" y="5774115"/>
            <a:ext cx="5939755" cy="461665"/>
          </a:xfrm>
          <a:prstGeom prst="rect">
            <a:avLst/>
          </a:prstGeom>
          <a:noFill/>
        </p:spPr>
        <p:txBody>
          <a:bodyPr wrap="square" rtlCol="0">
            <a:spAutoFit/>
          </a:bodyPr>
          <a:lstStyle/>
          <a:p>
            <a:r>
              <a:rPr lang="nl-NL" sz="2400" b="1" dirty="0"/>
              <a:t>PERIODE 8 Les 1</a:t>
            </a:r>
          </a:p>
        </p:txBody>
      </p:sp>
    </p:spTree>
    <p:extLst>
      <p:ext uri="{BB962C8B-B14F-4D97-AF65-F5344CB8AC3E}">
        <p14:creationId xmlns:p14="http://schemas.microsoft.com/office/powerpoint/2010/main" val="2606999199"/>
      </p:ext>
    </p:extLst>
  </p:cSld>
  <p:clrMapOvr>
    <a:masterClrMapping/>
  </p:clrMapOvr>
  <p:transition advTm="684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9000" y="622220"/>
            <a:ext cx="5686822" cy="987425"/>
          </a:xfrm>
        </p:spPr>
        <p:txBody>
          <a:bodyPr>
            <a:normAutofit/>
          </a:bodyPr>
          <a:lstStyle/>
          <a:p>
            <a:r>
              <a:rPr lang="nl-NL" b="1" dirty="0">
                <a:latin typeface="+mn-lt"/>
                <a:ea typeface="ＭＳ Ｐゴシック" charset="0"/>
                <a:cs typeface="ＭＳ Ｐゴシック" charset="0"/>
              </a:rPr>
              <a:t>Calculaties</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539000" y="1728000"/>
            <a:ext cx="5805000" cy="2205056"/>
          </a:xfrm>
        </p:spPr>
        <p:txBody>
          <a:bodyPr>
            <a:noAutofit/>
          </a:bodyPr>
          <a:lstStyle/>
          <a:p>
            <a:pPr indent="0">
              <a:buNone/>
            </a:pPr>
            <a:r>
              <a:rPr lang="nl-NL" sz="2400" dirty="0"/>
              <a:t>Les  1 Evaluatie P7 en rekenen met Mol</a:t>
            </a:r>
          </a:p>
          <a:p>
            <a:pPr indent="0">
              <a:buNone/>
            </a:pPr>
            <a:endParaRPr lang="nl-NL" sz="2400" dirty="0"/>
          </a:p>
          <a:p>
            <a:pPr marL="342900" indent="-342900"/>
            <a:r>
              <a:rPr lang="nl-NL" sz="2400" dirty="0"/>
              <a:t>Bespreken toets</a:t>
            </a:r>
          </a:p>
          <a:p>
            <a:pPr marL="342900" indent="-342900"/>
            <a:r>
              <a:rPr lang="nl-NL" sz="2400" dirty="0"/>
              <a:t>Rekenen met Mol</a:t>
            </a:r>
          </a:p>
          <a:p>
            <a:pPr marL="342900" indent="-342900"/>
            <a:endParaRPr lang="nl-NL" sz="2400" dirty="0"/>
          </a:p>
        </p:txBody>
      </p:sp>
      <p:sp>
        <p:nvSpPr>
          <p:cNvPr id="6" name="Tekstvak 5">
            <a:extLst>
              <a:ext uri="{FF2B5EF4-FFF2-40B4-BE49-F238E27FC236}">
                <a16:creationId xmlns:a16="http://schemas.microsoft.com/office/drawing/2014/main" id="{585FDDD3-2FD5-435E-B29C-18610189F184}"/>
              </a:ext>
            </a:extLst>
          </p:cNvPr>
          <p:cNvSpPr txBox="1"/>
          <p:nvPr/>
        </p:nvSpPr>
        <p:spPr>
          <a:xfrm>
            <a:off x="2987824" y="5774115"/>
            <a:ext cx="5939755" cy="461665"/>
          </a:xfrm>
          <a:prstGeom prst="rect">
            <a:avLst/>
          </a:prstGeom>
          <a:noFill/>
        </p:spPr>
        <p:txBody>
          <a:bodyPr wrap="square" rtlCol="0">
            <a:spAutoFit/>
          </a:bodyPr>
          <a:lstStyle/>
          <a:p>
            <a:r>
              <a:rPr lang="nl-NL" sz="2400" b="1" dirty="0"/>
              <a:t>PERIODE 8 Les 1</a:t>
            </a:r>
          </a:p>
        </p:txBody>
      </p:sp>
      <p:pic>
        <p:nvPicPr>
          <p:cNvPr id="2" name="Afbeelding 1">
            <a:extLst>
              <a:ext uri="{FF2B5EF4-FFF2-40B4-BE49-F238E27FC236}">
                <a16:creationId xmlns:a16="http://schemas.microsoft.com/office/drawing/2014/main" id="{0A06A4B6-2197-7F6E-09E3-2F07FCA7A8EB}"/>
              </a:ext>
            </a:extLst>
          </p:cNvPr>
          <p:cNvPicPr>
            <a:picLocks noChangeAspect="1"/>
          </p:cNvPicPr>
          <p:nvPr/>
        </p:nvPicPr>
        <p:blipFill>
          <a:blip r:embed="rId3"/>
          <a:stretch>
            <a:fillRect/>
          </a:stretch>
        </p:blipFill>
        <p:spPr>
          <a:xfrm>
            <a:off x="3446121" y="3523187"/>
            <a:ext cx="2466975" cy="1847850"/>
          </a:xfrm>
          <a:prstGeom prst="rect">
            <a:avLst/>
          </a:prstGeom>
        </p:spPr>
      </p:pic>
    </p:spTree>
    <p:extLst>
      <p:ext uri="{BB962C8B-B14F-4D97-AF65-F5344CB8AC3E}">
        <p14:creationId xmlns:p14="http://schemas.microsoft.com/office/powerpoint/2010/main" val="1628378423"/>
      </p:ext>
    </p:extLst>
  </p:cSld>
  <p:clrMapOvr>
    <a:masterClrMapping/>
  </p:clrMapOvr>
  <p:transition advTm="684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44469" y="1412776"/>
            <a:ext cx="6633400" cy="4351338"/>
          </a:xfrm>
        </p:spPr>
        <p:txBody>
          <a:bodyPr>
            <a:normAutofit/>
          </a:bodyPr>
          <a:lstStyle/>
          <a:p>
            <a:pPr indent="0">
              <a:buNone/>
            </a:pPr>
            <a:r>
              <a:rPr lang="nl-NL" sz="2400" dirty="0"/>
              <a:t>Deze les kijken we naar :</a:t>
            </a:r>
          </a:p>
          <a:p>
            <a:endParaRPr lang="nl-NL" sz="2400" dirty="0"/>
          </a:p>
          <a:p>
            <a:r>
              <a:rPr lang="nl-NL" sz="2400" dirty="0"/>
              <a:t>Wat is een standaard voedingsoplossing?</a:t>
            </a:r>
          </a:p>
          <a:p>
            <a:r>
              <a:rPr lang="nl-NL" sz="2400" dirty="0"/>
              <a:t>Rekenen van </a:t>
            </a:r>
            <a:r>
              <a:rPr lang="nl-NL" sz="2400" dirty="0" err="1"/>
              <a:t>mmol</a:t>
            </a:r>
            <a:r>
              <a:rPr lang="nl-NL" sz="2400" dirty="0"/>
              <a:t>/l naar gram/l </a:t>
            </a:r>
          </a:p>
          <a:p>
            <a:r>
              <a:rPr lang="nl-NL" sz="2400" dirty="0"/>
              <a:t>Werken aan de presentatie van les 6 </a:t>
            </a:r>
          </a:p>
        </p:txBody>
      </p:sp>
      <p:pic>
        <p:nvPicPr>
          <p:cNvPr id="3" name="Afbeelding 2">
            <a:extLst>
              <a:ext uri="{FF2B5EF4-FFF2-40B4-BE49-F238E27FC236}">
                <a16:creationId xmlns:a16="http://schemas.microsoft.com/office/drawing/2014/main" id="{21B9F696-E81A-4DA2-B665-F1D25BCD2FF1}"/>
              </a:ext>
            </a:extLst>
          </p:cNvPr>
          <p:cNvPicPr>
            <a:picLocks noChangeAspect="1"/>
          </p:cNvPicPr>
          <p:nvPr/>
        </p:nvPicPr>
        <p:blipFill>
          <a:blip r:embed="rId2"/>
          <a:stretch>
            <a:fillRect/>
          </a:stretch>
        </p:blipFill>
        <p:spPr>
          <a:xfrm>
            <a:off x="2771800" y="3412811"/>
            <a:ext cx="2520280" cy="3200601"/>
          </a:xfrm>
          <a:prstGeom prst="rect">
            <a:avLst/>
          </a:prstGeom>
        </p:spPr>
      </p:pic>
    </p:spTree>
    <p:extLst>
      <p:ext uri="{BB962C8B-B14F-4D97-AF65-F5344CB8AC3E}">
        <p14:creationId xmlns:p14="http://schemas.microsoft.com/office/powerpoint/2010/main" val="366070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7317368" cy="4351338"/>
          </a:xfrm>
        </p:spPr>
        <p:txBody>
          <a:bodyPr>
            <a:noAutofit/>
          </a:bodyPr>
          <a:lstStyle/>
          <a:p>
            <a:pPr indent="0">
              <a:buNone/>
            </a:pPr>
            <a:r>
              <a:rPr lang="nl-NL" sz="2400" dirty="0"/>
              <a:t>Wat is een standaard voedingsoplossing?</a:t>
            </a:r>
          </a:p>
          <a:p>
            <a:pPr indent="0">
              <a:buNone/>
            </a:pPr>
            <a:endParaRPr lang="nl-NL" sz="2400" dirty="0"/>
          </a:p>
          <a:p>
            <a:pPr indent="0">
              <a:buNone/>
            </a:pPr>
            <a:r>
              <a:rPr lang="nl-NL" sz="2400" dirty="0"/>
              <a:t>Om te weten wat je plant nodig heeft kun je zelf zaken gaan terug rekenen maar door onderzoek en jarenlange ervaring weten we vrij goed welke voedingsstoffen een bepaald gewas nodig heeft en in welke verhouding de planten de voedingsstoffen opnemen. </a:t>
            </a:r>
          </a:p>
          <a:p>
            <a:pPr indent="0">
              <a:buNone/>
            </a:pPr>
            <a:r>
              <a:rPr lang="nl-NL" sz="2400" dirty="0"/>
              <a:t>Ook is bekend dat de onderlinge verhouding tussen voedingsstoffen varieert naar groeifase. </a:t>
            </a:r>
          </a:p>
          <a:p>
            <a:pPr indent="0">
              <a:buNone/>
            </a:pPr>
            <a:r>
              <a:rPr lang="nl-NL" sz="2400" dirty="0"/>
              <a:t>Kortom, we weten welk ‘diner’ elke plant op een gegeven moment nodig heeft.</a:t>
            </a:r>
          </a:p>
          <a:p>
            <a:pPr indent="0">
              <a:buNone/>
            </a:pPr>
            <a:r>
              <a:rPr lang="nl-NL" sz="2400" dirty="0"/>
              <a:t>Kijk In de readers bemesting Boomteelt / Potplanten zie je veel standaard voedingsoplossingen en adviezen. Voor vruchtgroenten kijk op internet. </a:t>
            </a:r>
          </a:p>
        </p:txBody>
      </p:sp>
      <p:pic>
        <p:nvPicPr>
          <p:cNvPr id="3" name="Afbeelding 2">
            <a:extLst>
              <a:ext uri="{FF2B5EF4-FFF2-40B4-BE49-F238E27FC236}">
                <a16:creationId xmlns:a16="http://schemas.microsoft.com/office/drawing/2014/main" id="{6BCF534B-14AE-45BB-8303-3782B3AF10CC}"/>
              </a:ext>
            </a:extLst>
          </p:cNvPr>
          <p:cNvPicPr>
            <a:picLocks noChangeAspect="1"/>
          </p:cNvPicPr>
          <p:nvPr/>
        </p:nvPicPr>
        <p:blipFill>
          <a:blip r:embed="rId2"/>
          <a:stretch>
            <a:fillRect/>
          </a:stretch>
        </p:blipFill>
        <p:spPr>
          <a:xfrm>
            <a:off x="5076056" y="52948"/>
            <a:ext cx="3923928" cy="1207362"/>
          </a:xfrm>
          <a:prstGeom prst="rect">
            <a:avLst/>
          </a:prstGeom>
        </p:spPr>
      </p:pic>
    </p:spTree>
    <p:extLst>
      <p:ext uri="{BB962C8B-B14F-4D97-AF65-F5344CB8AC3E}">
        <p14:creationId xmlns:p14="http://schemas.microsoft.com/office/powerpoint/2010/main" val="20027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567000" y="1253331"/>
            <a:ext cx="7317368" cy="4351338"/>
          </a:xfrm>
        </p:spPr>
        <p:txBody>
          <a:bodyPr>
            <a:normAutofit/>
          </a:bodyPr>
          <a:lstStyle/>
          <a:p>
            <a:pPr indent="0">
              <a:buNone/>
            </a:pPr>
            <a:r>
              <a:rPr lang="nl-NL" sz="2400" dirty="0"/>
              <a:t>Wat is een standaard voedingsoplossing?</a:t>
            </a:r>
          </a:p>
          <a:p>
            <a:pPr indent="0">
              <a:buNone/>
            </a:pPr>
            <a:r>
              <a:rPr lang="nl-NL" sz="2400" dirty="0"/>
              <a:t>Standaard voedingsoplossingen worden weergeven in </a:t>
            </a:r>
            <a:r>
              <a:rPr lang="nl-NL" sz="2400" dirty="0" err="1"/>
              <a:t>Minimol</a:t>
            </a:r>
            <a:r>
              <a:rPr lang="nl-NL" sz="2400" dirty="0"/>
              <a:t> en Micromol per liter.</a:t>
            </a:r>
          </a:p>
          <a:p>
            <a:pPr indent="0">
              <a:buNone/>
            </a:pPr>
            <a:r>
              <a:rPr lang="nl-NL" sz="2400" dirty="0"/>
              <a:t>De mol is de eenheid voor chemische hoeveelheid. Het gehanteerde symbool is eveneens mol. Eén mol is gelijk aan precies 6,02214076 × 1023 deeltjes, zoals atomen, moleculen, ionen of bepaalde groeperingen van dergelijke deeltjes.</a:t>
            </a:r>
          </a:p>
        </p:txBody>
      </p:sp>
      <p:pic>
        <p:nvPicPr>
          <p:cNvPr id="3" name="Afbeelding 2">
            <a:extLst>
              <a:ext uri="{FF2B5EF4-FFF2-40B4-BE49-F238E27FC236}">
                <a16:creationId xmlns:a16="http://schemas.microsoft.com/office/drawing/2014/main" id="{26B937C9-4CEE-4A40-B8EE-C6EB6F3D4355}"/>
              </a:ext>
            </a:extLst>
          </p:cNvPr>
          <p:cNvPicPr>
            <a:picLocks noChangeAspect="1"/>
          </p:cNvPicPr>
          <p:nvPr/>
        </p:nvPicPr>
        <p:blipFill>
          <a:blip r:embed="rId2"/>
          <a:stretch>
            <a:fillRect/>
          </a:stretch>
        </p:blipFill>
        <p:spPr>
          <a:xfrm>
            <a:off x="2555776" y="4149080"/>
            <a:ext cx="3562350" cy="2333625"/>
          </a:xfrm>
          <a:prstGeom prst="rect">
            <a:avLst/>
          </a:prstGeom>
        </p:spPr>
      </p:pic>
    </p:spTree>
    <p:extLst>
      <p:ext uri="{BB962C8B-B14F-4D97-AF65-F5344CB8AC3E}">
        <p14:creationId xmlns:p14="http://schemas.microsoft.com/office/powerpoint/2010/main" val="1798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1539000" y="1728000"/>
            <a:ext cx="6633400" cy="4351338"/>
          </a:xfrm>
        </p:spPr>
        <p:txBody>
          <a:bodyPr>
            <a:normAutofit/>
          </a:bodyPr>
          <a:lstStyle/>
          <a:p>
            <a:pPr indent="0">
              <a:buNone/>
            </a:pPr>
            <a:r>
              <a:rPr lang="nl-NL" sz="2400" dirty="0"/>
              <a:t>Wat is een standaard voedingsoplossing?</a:t>
            </a:r>
          </a:p>
        </p:txBody>
      </p:sp>
      <p:pic>
        <p:nvPicPr>
          <p:cNvPr id="3" name="Afbeelding 2">
            <a:extLst>
              <a:ext uri="{FF2B5EF4-FFF2-40B4-BE49-F238E27FC236}">
                <a16:creationId xmlns:a16="http://schemas.microsoft.com/office/drawing/2014/main" id="{CC0B821D-E9C1-45F7-972D-341E253B6753}"/>
              </a:ext>
            </a:extLst>
          </p:cNvPr>
          <p:cNvPicPr>
            <a:picLocks noChangeAspect="1"/>
          </p:cNvPicPr>
          <p:nvPr/>
        </p:nvPicPr>
        <p:blipFill>
          <a:blip r:embed="rId2"/>
          <a:stretch>
            <a:fillRect/>
          </a:stretch>
        </p:blipFill>
        <p:spPr>
          <a:xfrm>
            <a:off x="81749" y="2551118"/>
            <a:ext cx="7552512" cy="3038121"/>
          </a:xfrm>
          <a:prstGeom prst="rect">
            <a:avLst/>
          </a:prstGeom>
        </p:spPr>
      </p:pic>
    </p:spTree>
    <p:extLst>
      <p:ext uri="{BB962C8B-B14F-4D97-AF65-F5344CB8AC3E}">
        <p14:creationId xmlns:p14="http://schemas.microsoft.com/office/powerpoint/2010/main" val="20045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1539000" y="1728000"/>
            <a:ext cx="6633400" cy="4351338"/>
          </a:xfrm>
        </p:spPr>
        <p:txBody>
          <a:bodyPr>
            <a:normAutofit/>
          </a:bodyPr>
          <a:lstStyle/>
          <a:p>
            <a:pPr indent="0">
              <a:buNone/>
            </a:pPr>
            <a:r>
              <a:rPr lang="nl-NL" sz="2400" dirty="0"/>
              <a:t>Wat is een standaard voedingsoplossing?</a:t>
            </a:r>
          </a:p>
        </p:txBody>
      </p:sp>
      <p:sp>
        <p:nvSpPr>
          <p:cNvPr id="3" name="Rechthoek 2">
            <a:extLst>
              <a:ext uri="{FF2B5EF4-FFF2-40B4-BE49-F238E27FC236}">
                <a16:creationId xmlns:a16="http://schemas.microsoft.com/office/drawing/2014/main" id="{E4AC6B7A-3E8E-424E-A2F2-0E3C97D1547E}"/>
              </a:ext>
            </a:extLst>
          </p:cNvPr>
          <p:cNvSpPr/>
          <p:nvPr/>
        </p:nvSpPr>
        <p:spPr>
          <a:xfrm>
            <a:off x="413792" y="2149343"/>
            <a:ext cx="7758608" cy="2308324"/>
          </a:xfrm>
          <a:prstGeom prst="rect">
            <a:avLst/>
          </a:prstGeom>
        </p:spPr>
        <p:txBody>
          <a:bodyPr wrap="square">
            <a:spAutoFit/>
          </a:bodyPr>
          <a:lstStyle/>
          <a:p>
            <a:r>
              <a:rPr lang="nl-NL" sz="2400" dirty="0"/>
              <a:t>Het “uitgekiende diner” voor een gewas noemt men een </a:t>
            </a:r>
          </a:p>
          <a:p>
            <a:r>
              <a:rPr lang="nl-NL" sz="2400" dirty="0"/>
              <a:t>standaardvoedingsoplossing. Zo’n standaardvoedingsoplossing wordt uitgedrukt in millimol per liter gietwater (druppelwater) voor de hoofdelementen en in micromol per liter voor de spoorelementen.  Hier een willekeurig voorbeeld:</a:t>
            </a:r>
          </a:p>
        </p:txBody>
      </p:sp>
      <p:pic>
        <p:nvPicPr>
          <p:cNvPr id="4" name="Afbeelding 3">
            <a:extLst>
              <a:ext uri="{FF2B5EF4-FFF2-40B4-BE49-F238E27FC236}">
                <a16:creationId xmlns:a16="http://schemas.microsoft.com/office/drawing/2014/main" id="{8022B063-4599-4915-B164-44FC6D710E81}"/>
              </a:ext>
            </a:extLst>
          </p:cNvPr>
          <p:cNvPicPr>
            <a:picLocks noChangeAspect="1"/>
          </p:cNvPicPr>
          <p:nvPr/>
        </p:nvPicPr>
        <p:blipFill>
          <a:blip r:embed="rId2"/>
          <a:stretch>
            <a:fillRect/>
          </a:stretch>
        </p:blipFill>
        <p:spPr>
          <a:xfrm>
            <a:off x="567000" y="4418118"/>
            <a:ext cx="6633399" cy="2428298"/>
          </a:xfrm>
          <a:prstGeom prst="rect">
            <a:avLst/>
          </a:prstGeom>
        </p:spPr>
      </p:pic>
    </p:spTree>
    <p:extLst>
      <p:ext uri="{BB962C8B-B14F-4D97-AF65-F5344CB8AC3E}">
        <p14:creationId xmlns:p14="http://schemas.microsoft.com/office/powerpoint/2010/main" val="322614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2B543-751E-4A7C-9E39-AEBF076C2768}"/>
              </a:ext>
            </a:extLst>
          </p:cNvPr>
          <p:cNvSpPr>
            <a:spLocks noGrp="1"/>
          </p:cNvSpPr>
          <p:nvPr>
            <p:ph type="title"/>
          </p:nvPr>
        </p:nvSpPr>
        <p:spPr/>
        <p:txBody>
          <a:bodyPr/>
          <a:lstStyle/>
          <a:p>
            <a:r>
              <a:rPr lang="nl-NL" dirty="0"/>
              <a:t>Calculaties</a:t>
            </a:r>
          </a:p>
        </p:txBody>
      </p:sp>
      <p:sp>
        <p:nvSpPr>
          <p:cNvPr id="7" name="Tijdelijke aanduiding voor inhoud 6">
            <a:extLst>
              <a:ext uri="{FF2B5EF4-FFF2-40B4-BE49-F238E27FC236}">
                <a16:creationId xmlns:a16="http://schemas.microsoft.com/office/drawing/2014/main" id="{F293DC60-A5D4-4D03-8E33-E56F7F42FCC1}"/>
              </a:ext>
            </a:extLst>
          </p:cNvPr>
          <p:cNvSpPr>
            <a:spLocks noGrp="1"/>
          </p:cNvSpPr>
          <p:nvPr>
            <p:ph idx="1"/>
          </p:nvPr>
        </p:nvSpPr>
        <p:spPr>
          <a:xfrm>
            <a:off x="638800" y="1253331"/>
            <a:ext cx="6633400" cy="4351338"/>
          </a:xfrm>
        </p:spPr>
        <p:txBody>
          <a:bodyPr>
            <a:noAutofit/>
          </a:bodyPr>
          <a:lstStyle/>
          <a:p>
            <a:pPr indent="0">
              <a:buNone/>
            </a:pPr>
            <a:r>
              <a:rPr lang="nl-NL" sz="2400" dirty="0"/>
              <a:t>Rekenen van </a:t>
            </a:r>
            <a:r>
              <a:rPr lang="nl-NL" sz="2400" dirty="0" err="1"/>
              <a:t>mmmol</a:t>
            </a:r>
            <a:r>
              <a:rPr lang="nl-NL" sz="2400" dirty="0"/>
              <a:t>/l naar gram/liter</a:t>
            </a:r>
          </a:p>
          <a:p>
            <a:pPr indent="0">
              <a:buNone/>
            </a:pPr>
            <a:endParaRPr lang="nl-NL" sz="2400" dirty="0"/>
          </a:p>
          <a:p>
            <a:pPr indent="0">
              <a:buNone/>
            </a:pPr>
            <a:r>
              <a:rPr lang="nl-NL" sz="2400" dirty="0"/>
              <a:t>Tuinder van Dijk teelt 12.500 m2 paprika. Hij kent de standaardvoedingsoplossing van paprika en werkt met een A- en B-bak. Hoe weet hij nu, hoeveel kilogram meststof in de A- en B-bak opgelost moeten worden? </a:t>
            </a:r>
          </a:p>
          <a:p>
            <a:pPr indent="0">
              <a:buNone/>
            </a:pPr>
            <a:r>
              <a:rPr lang="nl-NL" sz="2400" dirty="0"/>
              <a:t>Om dit te kunnen doen, moet je over enkele gegevens beschikken.</a:t>
            </a:r>
          </a:p>
          <a:p>
            <a:pPr indent="0">
              <a:buNone/>
            </a:pPr>
            <a:endParaRPr lang="nl-NL" sz="2400" dirty="0"/>
          </a:p>
          <a:p>
            <a:pPr indent="0">
              <a:buNone/>
            </a:pPr>
            <a:endParaRPr lang="nl-NL" sz="2400" dirty="0"/>
          </a:p>
        </p:txBody>
      </p:sp>
    </p:spTree>
    <p:extLst>
      <p:ext uri="{BB962C8B-B14F-4D97-AF65-F5344CB8AC3E}">
        <p14:creationId xmlns:p14="http://schemas.microsoft.com/office/powerpoint/2010/main" val="35209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1E11F-3975-4FAA-A6B9-2298BBA1B7DE}">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purl.org/dc/terms/"/>
    <ds:schemaRef ds:uri="82ac19c3-1cff-4f70-a585-2de21a3866ce"/>
    <ds:schemaRef ds:uri="915d7cad-3e71-4cea-95bb-ac32222adf06"/>
    <ds:schemaRef ds:uri="http://schemas.microsoft.com/office/2006/metadata/properties"/>
    <ds:schemaRef ds:uri="http://schemas.microsoft.com/office/infopath/2007/PartnerControls"/>
    <ds:schemaRef ds:uri="2cb1c85b-b197-48cd-8bb1-fe9e9ee0096b"/>
    <ds:schemaRef ds:uri="414a8a67-acf6-4b09-bb49-f84330b442d7"/>
  </ds:schemaRefs>
</ds:datastoreItem>
</file>

<file path=customXml/itemProps2.xml><?xml version="1.0" encoding="utf-8"?>
<ds:datastoreItem xmlns:ds="http://schemas.openxmlformats.org/officeDocument/2006/customXml" ds:itemID="{8772234C-E2EB-4F93-B205-44261E4DE791}"/>
</file>

<file path=customXml/itemProps3.xml><?xml version="1.0" encoding="utf-8"?>
<ds:datastoreItem xmlns:ds="http://schemas.openxmlformats.org/officeDocument/2006/customXml" ds:itemID="{DBA2FE38-1A1E-4CF5-A8BD-09AFB9868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Presentatie3</Template>
  <TotalTime>7614</TotalTime>
  <Words>762</Words>
  <Application>Microsoft Office PowerPoint</Application>
  <PresentationFormat>Diavoorstelling (4:3)</PresentationFormat>
  <Paragraphs>101</Paragraphs>
  <Slides>17</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Times</vt:lpstr>
      <vt:lpstr>Achtergroen PP van zone</vt:lpstr>
      <vt:lpstr>PowerPoint-presentatie</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lpstr>Calculaties</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370</cp:revision>
  <cp:lastPrinted>2015-01-16T14:58:22Z</cp:lastPrinted>
  <dcterms:created xsi:type="dcterms:W3CDTF">2015-06-03T10:24:29Z</dcterms:created>
  <dcterms:modified xsi:type="dcterms:W3CDTF">2024-11-04T08:48:32Z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y fmtid="{D5CDD505-2E9C-101B-9397-08002B2CF9AE}" pid="4" name="MediaServiceImageTags">
    <vt:lpwstr/>
  </property>
</Properties>
</file>